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3"/>
    <p:sldId id="1017" r:id="rId4"/>
    <p:sldId id="1018" r:id="rId5"/>
    <p:sldId id="1020" r:id="rId6"/>
    <p:sldId id="1021" r:id="rId7"/>
    <p:sldId id="1055" r:id="rId8"/>
    <p:sldId id="1022" r:id="rId9"/>
    <p:sldId id="1056" r:id="rId10"/>
    <p:sldId id="1024" r:id="rId11"/>
    <p:sldId id="1041" r:id="rId12"/>
    <p:sldId id="1026" r:id="rId13"/>
    <p:sldId id="1057" r:id="rId14"/>
    <p:sldId id="1030" r:id="rId15"/>
    <p:sldId id="1035" r:id="rId16"/>
    <p:sldId id="1028" r:id="rId17"/>
    <p:sldId id="1060" r:id="rId18"/>
    <p:sldId id="1042" r:id="rId19"/>
    <p:sldId id="1029" r:id="rId20"/>
    <p:sldId id="1032" r:id="rId21"/>
    <p:sldId id="1033" r:id="rId22"/>
    <p:sldId id="1034" r:id="rId23"/>
    <p:sldId id="1061" r:id="rId24"/>
    <p:sldId id="1062" r:id="rId25"/>
    <p:sldId id="1063" r:id="rId26"/>
    <p:sldId id="1064" r:id="rId27"/>
    <p:sldId id="1048" r:id="rId28"/>
    <p:sldId id="1046" r:id="rId29"/>
    <p:sldId id="1051" r:id="rId30"/>
    <p:sldId id="1065" r:id="rId3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19.png"/><Relationship Id="rId3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4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速度变化快慢的描述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加速度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4580" y="1434292"/>
            <a:ext cx="7327787" cy="3199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加速度是初学者不易准确掌握的概念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物体运动的速度小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加速度一定小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物体可能做加速度正在减小的加速运动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物体运动的速度在变大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则加速度一定在变大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物体做减速运动时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加速度的方向与速度变化量的方向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4251708"/>
            <a:ext cx="764309" cy="2724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11761" y="41705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373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根据加速度的定义式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物体运动的速度小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当速度的变化快时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加速度较大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物体的加速度正在减小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当加速度方向与速度方向相同时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物体做加速度正在减小的加速运动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当加速度与速度方向相同时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物体运动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的速度变大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但加速度可能变大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可能变小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还可能不变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物体做减速运动时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加速度方向与速度方向相反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但加速度方向与速度变化量的方向相同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pc="-15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37306"/>
              </a:xfrm>
              <a:blipFill rotWithShape="1">
                <a:blip r:embed="rId1"/>
                <a:stretch>
                  <a:fillRect l="-2" t="-21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4744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712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 dirty="0"/>
                  <a:t> </a:t>
                </a:r>
                <a:r>
                  <a:rPr lang="en-US" altLang="zh-CN" sz="2300" dirty="0" smtClean="0"/>
                  <a:t>            </a:t>
                </a:r>
                <a:r>
                  <a:rPr lang="zh-CN" altLang="zh-CN" sz="2300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r>
                  <a:rPr lang="zh-CN" altLang="zh-CN" sz="2300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的计算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449580" hangingPunct="0">
                  <a:spcAft>
                    <a:spcPts val="0"/>
                  </a:spcAft>
                </a:pP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3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即单位时间内速度的变化量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也叫作</a:t>
                </a:r>
                <a:r>
                  <a:rPr lang="zh-CN" altLang="zh-CN" sz="2300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速度的变化率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，其中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是末速度，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是初速度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求解加速度的步骤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规定速度的正方向，一般规定初速度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的方向为正方向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判断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的方向与正方向的关系，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的方向与正方向相同，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取正值；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的方向与正方向相反，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取负值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最后由</a:t>
                </a:r>
                <a:r>
                  <a:rPr lang="en-US" altLang="zh-CN" sz="23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300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得到速度的变化量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找出发生</a:t>
                </a:r>
                <a:r>
                  <a:rPr lang="en-US" altLang="zh-CN" sz="23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300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所需的时间</a:t>
                </a:r>
                <a:r>
                  <a:rPr lang="en-US" altLang="zh-CN" sz="23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300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计算加速度，并对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的方向加以解释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为正值，说明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的方向与规定的正方向相同；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为负值，说明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的方向与规定的正方向相反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71223"/>
              </a:xfrm>
              <a:blipFill rotWithShape="1">
                <a:blip r:embed="rId2"/>
                <a:stretch>
                  <a:fillRect l="-2" t="-11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06454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应用公式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计算加速度时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各个物理量应根据规定的正方向加上相应的正、负号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要明确加速度、速度的矢量性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进一步深化对物理概念的理解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依据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计算出的加速度为在时间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内的平均加速度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趋近于零时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加速度为瞬时加速度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平均加速度必须指明是哪一段时间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或哪一段位移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内的平均加速度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瞬时加速度必须指明是哪一个时刻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或哪一个位置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的瞬时加速度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06454"/>
              </a:xfrm>
              <a:blipFill rotWithShape="1">
                <a:blip r:embed="rId1"/>
                <a:stretch>
                  <a:fillRect l="-2" t="-16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7025" y="1094489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猎豹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是一种大型猫科动物，能在短时间内爆发出惊人的加速度，从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km/h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只需约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；牧羊犬是一种大型犬科动物，具有耐力强、速度快的特性，从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只需约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上述过程中猎豹与牧羊犬的加速度之比约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70100" algn="l"/>
                <a:tab pos="556069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284984"/>
                <a:ext cx="11485848" cy="2568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v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km/h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27.8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根据加速度的定义式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猎豹的加速度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𝟐𝟕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9.3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牧羊犬的加速度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故猎豹与牧羊犬的加速度之比约为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84984"/>
                <a:ext cx="11485848" cy="2568588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1" b="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151726"/>
            <a:ext cx="764309" cy="272473"/>
          </a:xfrm>
          <a:prstGeom prst="rect">
            <a:avLst/>
          </a:prstGeom>
        </p:spPr>
      </p:pic>
      <p:pic>
        <p:nvPicPr>
          <p:cNvPr id="11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699461"/>
            <a:ext cx="764309" cy="2724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67453" y="30678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求解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加速度的两种方法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利用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进行求解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作出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图像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根据图像求加速度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图像中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图线斜率的大小表示加速度的大小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图线斜率的正负表示加速度的方向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斜率为正值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表示加速度方向与规定的正方向相同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斜率为负值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表示加速度方向与规定的正方向相反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  <a:blipFill rotWithShape="1">
                <a:blip r:embed="rId1"/>
                <a:stretch>
                  <a:fillRect l="-2" t="-20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顿有所悟.eps" descr="id:21474921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667510" cy="36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</a:t>
                </a:r>
                <a:r>
                  <a:rPr lang="en-US" altLang="zh-CN" b="1" i="1" dirty="0" smtClean="0">
                    <a:solidFill>
                      <a:srgbClr val="00A451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A451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图像的应用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确定运动物体初速度的大小和方向，即图线在纵轴上的截距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判断物体是做加速运动还是减速运动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可求出物体的加速度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确定运动物体在某时刻的速度或运动物体达到某速度所需要的时间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  <a:blipFill rotWithShape="1">
                <a:blip r:embed="rId2"/>
                <a:stretch>
                  <a:fillRect l="-2" t="-20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746120"/>
            <a:ext cx="11485848" cy="3416320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图像分析、解决问题的技巧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一看两轴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看两轴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即看清两坐标轴表示的物理量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二审图像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审图像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即根据图像形状想象物理情境和过程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三看具体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点、斜、截、面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即图线上的点的横、纵坐标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即图像的斜率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即图线在两轴上的截距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结合物理公式理解其意义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即图线与坐标轴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围成的面积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要理解其表示的物理意义是什么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900291"/>
            <a:ext cx="764309" cy="2724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如图甲所示是一款能够与人协作、共同完成冰壶比赛的机器人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当机器人与冰壶之间的距离保持在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之内时，机器人可以实时追踪冰壶的运动信息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在某次投掷练习中，机器人夹取冰壶，由静止开始做加速运动；之后释放冰壶，二者均做减速直线运动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冰壶准确命中目标，二者在整个运动过程中的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关于此次运动，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冰壶在减速时的加速度大小为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0.125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减速运动时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冰壶的加速度大于机器人的加速度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减速运动时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冰壶、机器人间的距离逐渐增大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机器人的运动方向发生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83438" y="4746019"/>
            <a:ext cx="2880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716" y="3245121"/>
            <a:ext cx="4425122" cy="147626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70750" y="5804230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3194757"/>
            <a:ext cx="792088" cy="7920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0716"/>
                <a:ext cx="11485848" cy="36613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速度的变化量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：末速度与初速度的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矢量差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 dirty="0" err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：速度的变化量与发生这一变化所用时间的比值，定义为加速度，用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 dirty="0" smtClean="0"/>
                  <a:t>a</a:t>
                </a:r>
                <a:r>
                  <a:rPr lang="zh-CN" altLang="zh-CN" b="1" i="1" dirty="0"/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表示速度的变化量，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表示发生这一变化所用的时间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：在国际单位制中，加速度的单位是米每二次方秒，符号是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物理意义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：表示速度变化的快慢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0716"/>
                <a:ext cx="11485848" cy="3661387"/>
              </a:xfrm>
              <a:blipFill rotWithShape="1">
                <a:blip r:embed="rId2"/>
                <a:stretch>
                  <a:fillRect l="-2" t="-15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26380"/>
              </a:xfrm>
            </p:spPr>
            <p:txBody>
              <a:bodyPr/>
              <a:lstStyle/>
              <a:p>
                <a:pPr lvl="0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加速度的定义可知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冰壶在减速运动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𝟏𝟏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0.125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0.125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机器人减速运动的加速度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故加速度大小为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冰壶的加速度小于机器人的加速度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因为减速运动时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冰壶的速度始终大于机器人的速度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且冰壶和机器人在同一位置开始减速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所以二者间的距离逐渐增大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图像的斜率表示加速度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由题图乙可知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末图像的斜率发生变化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则机器人的加速度发生变化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而速度仍为正值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则机器人的运动方向不变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26380"/>
              </a:xfrm>
              <a:blipFill rotWithShape="1">
                <a:blip r:embed="rId1"/>
                <a:stretch>
                  <a:fillRect l="-2" t="-1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69970"/>
            <a:ext cx="764309" cy="2724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56596" y="2411724"/>
            <a:ext cx="2880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                   </a:t>
            </a:r>
            <a:r>
              <a:rPr lang="en-US" altLang="zh-CN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4494" y="880665"/>
            <a:ext cx="4425122" cy="1476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图像中图线穿过时间轴表示运动方向发生了变化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速度的正负决定了某段时间内位移的正负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图像的斜率表示加速度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判断加速度的方向要看斜率的正负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766" y="628402"/>
            <a:ext cx="7628890" cy="8402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和参考系的进一步理解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质点不同于几何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，它无大小，但有质量，物体能否看成质点是由所要研究问题的性质决定的，而不是依据物体自身大小和形状来判断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若物体的大小和形状对所要研究问题的影响可以忽略，则该物体可以看成质点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运动的描述是相对的，与所选取的参考系有关，对于同一物体的运动，选取的参考系不同，对运动的描述可能不同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在研究两个物体间的相对运动时，选择合适的参考系，可以使分析和计算更简单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42" y="1681653"/>
            <a:ext cx="1175135" cy="396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为了提高枪械射击时的准确率，制造枪械时会在枪膛上刻上螺旋形的槽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这样，当子弹在枪膛中运动时，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会以旋转的方式前进，离开枪膛后，子弹的高速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旋转会降低空气密度、侧风等外部环境对子弹的影响，从而提高子弹飞行的稳定性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当研究子弹的旋转对子弹飞行的影响时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可以把子弹看作质点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当研究子弹射击百米外的靶子所用的时间时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可以把子弹看作质点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无论研究什么问题都可以把子弹看作质点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能否将子弹看作质点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取决于所要研究的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4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788318"/>
            <a:ext cx="764309" cy="2724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27638" y="4685410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研究子弹的旋转对子弹飞行的影响时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不能忽略子弹的大小和形状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不可以把子弹看作质点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研究子弹射击百米外的靶子所用的时间时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子弹的大小和形状可以忽略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可以把子弹看作质点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能否将子弹看成质点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取决于所要研究的问题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只要子弹的大小和形状对所要研究的问题的影响可以忽略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0994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2780928"/>
                <a:ext cx="11485848" cy="3128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以地面为参考系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根据通信员与队伍前进距离间的关系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从队尾赶到队首有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从队首返回队尾有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所以队伍前进的距离为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2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若以队伍为参考系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则通信员从队尾赶到队首的过程中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相对队伍的速度为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通信员再从队首返回队尾的过程中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相对队伍的速度为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故整个过程的运动时间为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则队伍在这段时间前进的距离为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sz="22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200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780928"/>
                <a:ext cx="11485848" cy="3128870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1" b="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dirty="0"/>
              <a:t> </a:t>
            </a:r>
            <a:r>
              <a:rPr lang="en-US" altLang="zh-CN" sz="2200" dirty="0" smtClean="0"/>
              <a:t>            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列长</a:t>
            </a:r>
            <a:r>
              <a:rPr lang="en-US" altLang="zh-CN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的队伍，行进速度为</a:t>
            </a:r>
            <a:r>
              <a:rPr lang="en-US" altLang="zh-CN" sz="22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2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，通信员从队尾以速度</a:t>
            </a:r>
            <a:r>
              <a:rPr lang="en-US" altLang="zh-CN" sz="22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2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赶到队首，又立即以速度</a:t>
            </a:r>
            <a:r>
              <a:rPr lang="en-US" altLang="zh-CN" sz="22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2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返回队尾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求这段时间内队伍前进的距离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4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174093"/>
            <a:ext cx="764309" cy="272473"/>
          </a:xfrm>
          <a:prstGeom prst="rect">
            <a:avLst/>
          </a:prstGeom>
        </p:spPr>
      </p:pic>
      <p:pic>
        <p:nvPicPr>
          <p:cNvPr id="5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901021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257780" y="1860385"/>
                <a:ext cx="1165512" cy="8168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altLang="zh-CN" sz="2200" i="1" dirty="0">
                                  <a:solidFill>
                                    <a:srgbClr val="000000"/>
                                  </a:solidFill>
                                  <a:latin typeface="Book Antiqua" panose="0204060205030503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2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altLang="zh-CN" sz="2200" i="1" dirty="0">
                                  <a:solidFill>
                                    <a:srgbClr val="000000"/>
                                  </a:solidFill>
                                  <a:latin typeface="Book Antiqua" panose="0204060205030503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num>
                        <m:den>
                          <m:sSubSup>
                            <m:sSubSupPr>
                              <m:ctrlP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nor/>
                                </m:rPr>
                                <a:rPr lang="en-US" altLang="zh-CN" sz="2200" i="1" dirty="0">
                                  <a:solidFill>
                                    <a:srgbClr val="000000"/>
                                  </a:solidFill>
                                  <a:latin typeface="Book Antiqua" panose="0204060205030503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zh-CN" altLang="en-US" sz="2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en-US" sz="2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nor/>
                                </m:rPr>
                                <a:rPr lang="en-US" altLang="zh-CN" sz="2200" i="1" dirty="0">
                                  <a:solidFill>
                                    <a:srgbClr val="000000"/>
                                  </a:solidFill>
                                  <a:latin typeface="Book Antiqua" panose="0204060205030503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zh-CN" altLang="en-US" sz="2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sz="2200" dirty="0"/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780" y="1860385"/>
                <a:ext cx="1165512" cy="816827"/>
              </a:xfrm>
              <a:prstGeom prst="rect">
                <a:avLst/>
              </a:prstGeom>
              <a:blipFill rotWithShape="1">
                <a:blip r:embed="rId5"/>
                <a:stretch>
                  <a:fillRect l="-41" t="-58" r="1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平均速度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与瞬时速度的区别和联系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：平均速度表示物体在某段位移或某段时间内运动的平均快慢程度；瞬时速度表示物体在某一位置或某一时刻运动的快慢程度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：瞬时速度是运动时间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时的平均速度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情境2.eps" descr="id:21474927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681" y="930236"/>
            <a:ext cx="923159" cy="323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/>
          <p:nvPr/>
        </p:nvSpPr>
        <p:spPr bwMode="auto">
          <a:xfrm>
            <a:off x="360854" y="407798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复兴号最高时速是指复兴号的瞬时速率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子弹以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 m/s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的速度从枪口射出是指子弹的瞬时速率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城市道路限速是指瞬时速率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比较从杭州出发的两辆汽车谁先到达金华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应当比较它们的平均速度大小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浙江强基联盟联考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有关生活中所说的速度，下列说法正确的是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复兴号最高时速可达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 km/h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指的是平均速度大小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子弹以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的速度从枪口射出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指的是平均速度大小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城市道路上限速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km/h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指的是瞬时速率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比较从杭州出发的两辆汽车谁先到达金华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应比较它们的瞬时速度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17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3746008"/>
            <a:ext cx="764309" cy="272473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274457"/>
            <a:ext cx="764309" cy="272473"/>
          </a:xfrm>
          <a:prstGeom prst="rect">
            <a:avLst/>
          </a:prstGeom>
        </p:spPr>
      </p:pic>
      <p:pic>
        <p:nvPicPr>
          <p:cNvPr id="7" name="24典例3.eps" descr="id:21474927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6690" y="980728"/>
            <a:ext cx="904076" cy="29102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24343" y="36514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064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极限法求瞬时速度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中，当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+mj-ea"/>
                    <a:ea typeface="+mj-ea"/>
                    <a:cs typeface="Times New Roman" panose="02020603050405020304" pitchFamily="18" charset="0"/>
                  </a:rPr>
                  <a:t>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是瞬时速度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求瞬时速度时，求出的是粗略值，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越小，求出的结果越接近真实值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在求瞬时速度时，因其是一个确定的值，故既可以使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很小，来使求出的瞬时速度接近真实值，也可以通过使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很小来达到同样目的，因为对同一运动来说，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是相互对应的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06454"/>
              </a:xfrm>
              <a:blipFill rotWithShape="1">
                <a:blip r:embed="rId1"/>
                <a:stretch>
                  <a:fillRect l="-2" t="-16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情境3.eps" descr="id:21474927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096" y="926938"/>
            <a:ext cx="1015475" cy="356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1"/>
              <p:cNvSpPr txBox="1"/>
              <p:nvPr/>
            </p:nvSpPr>
            <p:spPr bwMode="auto">
              <a:xfrm>
                <a:off x="406574" y="4596048"/>
                <a:ext cx="11485848" cy="1409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速度的定义可知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滑块经过光电门时的速度大小为</a:t>
                </a:r>
                <a:r>
                  <a:rPr lang="en-US" altLang="zh-CN" sz="22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𝟎𝟒𝟎</m:t>
                        </m:r>
                      </m:den>
                    </m:f>
                  </m:oMath>
                </a14:m>
                <a:r>
                  <a:rPr lang="en-US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0.10 m/s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速度为滑块经过光电门时的平均速度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由于时间</a:t>
                </a:r>
                <a:r>
                  <a:rPr lang="en-US" altLang="zh-CN" sz="2200" b="1" i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极短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可将结果近似视为瞬时速度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200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200" b="1" spc="-15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 spc="-1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574" y="4596048"/>
                <a:ext cx="11485848" cy="1409745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4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471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dirty="0"/>
              <a:t> </a:t>
            </a:r>
            <a:r>
              <a:rPr lang="en-US" altLang="zh-CN" sz="2200" dirty="0" smtClean="0"/>
              <a:t>            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如图所示的计时装置可以近似测出气垫导轨上滑块的瞬时速度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已知固定在滑块上的遮光条的宽度为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4.0 mm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，遮光条经过光电门的遮光时间为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0.040 s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滑块经过光电门时的速度大小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345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0.10 m/s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345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m/s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345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4.0 m/s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345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0.40 m/s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406.jpg" descr="id:21474927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86515" y="2132856"/>
            <a:ext cx="3434525" cy="2094522"/>
          </a:xfrm>
          <a:prstGeom prst="rect">
            <a:avLst/>
          </a:prstGeom>
        </p:spPr>
      </p:pic>
      <p:pic>
        <p:nvPicPr>
          <p:cNvPr id="6" name="24典例4.eps" descr="id:21474927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096" y="930236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508835"/>
            <a:ext cx="764309" cy="2724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63210" y="441975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solidFill>
                  <a:srgbClr val="000000"/>
                </a:solidFill>
              </a:rPr>
              <a:t>A</a:t>
            </a:r>
            <a:endParaRPr lang="zh-CN" altLang="en-US" sz="2200" dirty="0"/>
          </a:p>
        </p:txBody>
      </p:sp>
      <p:pic>
        <p:nvPicPr>
          <p:cNvPr id="9" name="24解析.eps" descr="id:21474916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5028096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加速度的方向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，不但有大小，而且有方向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的方向与速度的变化量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在直线运动中，如果物体的速度增大，即做加速运动，加速度的方向与速度的方向相同；如果物体的速度减小，即做减速运动，加速度的方向与速度的方向相反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在直线运动中，一般取初速度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的方向为正方向，若某矢量的方向与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同向则取正值，否则取负值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从</a:t>
                </a:r>
                <a:r>
                  <a:rPr lang="en-US" altLang="zh-CN" b="1" i="1" dirty="0">
                    <a:solidFill>
                      <a:srgbClr val="00A451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图像看加速度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斜率的大小表示加速度的大小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由加速度的定义式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图像中，图线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斜率表示加速度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，斜率越大，加速度越大；斜率越小，加速度越小；斜率为零，加速度为零，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保持不变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96895"/>
              </a:xfrm>
              <a:blipFill rotWithShape="1">
                <a:blip r:embed="rId2"/>
                <a:stretch>
                  <a:fillRect l="-2" t="-20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0046" y="3296401"/>
            <a:ext cx="3084221" cy="3108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斜率的正负表示加速度的方向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斜率为正值，表示加速度的方向与规定的正方向相同；斜率为负值，表示加速度的方向与规定的正方向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图像判断速度和位移的变化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如图所示，在整个运动过程中物体的加速度始终为正值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，物体做减速运动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的时间内，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，物体做加速运动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，物体沿负方向运动，发生与正方向相反的位移，虽然做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减速运动，但是运动方向不变，位移的大小在不断增大；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pc="-15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时刻物体开始沿正方向运动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时间内，虽然加速，但是位移的大小在减小，直到回到初位置，之后物体仍沿正方向运动，位移变大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1470" y="836712"/>
            <a:ext cx="2307056" cy="2160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39064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加速度的理解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对加速度定义式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的理解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加速度定义式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是一个比值定义式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是矢量，方向与速度变化量的方向相同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表示速度的变化率，反映了速度变化的快慢，而不是反映了速度变化量的大小</a:t>
                </a:r>
                <a:r>
                  <a:rPr lang="en-US" altLang="zh-CN" b="1" dirty="0" smtClean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3906454"/>
              </a:xfrm>
              <a:blipFill rotWithShape="1">
                <a:blip r:embed="rId1"/>
                <a:stretch>
                  <a:fillRect l="-2" t="-10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加速度和速度的关系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加速度的大小和速度的大小无直接关系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速度大，加速度不一定大；加速度大，速度不一定大；加速度为零，速度可以不为零；速度为零，加速度可以不为零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加速度的方向和速度的方向无直接关系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加速度与速度的方向可能相同，也可能相反，两者的方向还可能不在一条直线上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078313"/>
          </a:xfrm>
          <a:solidFill>
            <a:srgbClr val="E3F2E7"/>
          </a:solidFill>
        </p:spPr>
        <p:txBody>
          <a:bodyPr/>
          <a:lstStyle/>
          <a:p>
            <a:pPr hangingPunct="0"/>
            <a:r>
              <a:rPr lang="en-US" altLang="zh-CN" b="1" dirty="0" smtClean="0"/>
              <a:t>                </a:t>
            </a:r>
            <a:r>
              <a:rPr lang="zh-CN" altLang="zh-CN" b="1" dirty="0" smtClean="0"/>
              <a:t>速度</a:t>
            </a:r>
            <a:r>
              <a:rPr lang="zh-CN" altLang="zh-CN" b="1" dirty="0"/>
              <a:t>、速度变化量、加速度的</a:t>
            </a:r>
            <a:r>
              <a:rPr lang="zh-CN" altLang="zh-CN" b="1" dirty="0" smtClean="0"/>
              <a:t>关系</a:t>
            </a:r>
            <a:endParaRPr lang="en-US" altLang="zh-CN" b="1" dirty="0" smtClean="0"/>
          </a:p>
          <a:p>
            <a:pPr hangingPunct="0"/>
            <a:endParaRPr lang="en-US" altLang="zh-CN" b="1" dirty="0" smtClean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 smtClean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 smtClean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 smtClean="0"/>
          </a:p>
          <a:p>
            <a:pPr hangingPunct="0"/>
            <a:endParaRPr lang="en-US" altLang="zh-CN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955050"/>
            <a:ext cx="1189152" cy="3890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06574" y="1578071"/>
              <a:ext cx="11377264" cy="408317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52099"/>
                    <a:gridCol w="3683959"/>
                    <a:gridCol w="2543956"/>
                    <a:gridCol w="3397250"/>
                  </a:tblGrid>
                  <a:tr h="5062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速度变化量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01248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意义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描述物体运动的快慢和方向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描述物体速度的变化量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描述物体速度变化的快慢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3018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062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单位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1248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物体运动的方向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的方向决定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的方向一致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的方向无关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06574" y="1578071"/>
              <a:ext cx="11377264" cy="408317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52099"/>
                    <a:gridCol w="3683959"/>
                    <a:gridCol w="2543956"/>
                    <a:gridCol w="3397250"/>
                  </a:tblGrid>
                  <a:tr h="5062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速度变化量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01248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意义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描述物体运动的快慢和方向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描述物体速度的变化量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描述物体速度变化的快慢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823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5062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单位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1248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物体运动的方向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的方向决定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的方向一致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的方向无关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5751</Words>
  <Application>WPS 演示</Application>
  <PresentationFormat>自定义</PresentationFormat>
  <Paragraphs>208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438</cp:revision>
  <dcterms:created xsi:type="dcterms:W3CDTF">2020-11-06T05:24:00Z</dcterms:created>
  <dcterms:modified xsi:type="dcterms:W3CDTF">2025-06-18T02:56:44Z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113F5E0D92804E4785385F4D0187B674_12</vt:lpwstr>
  </property>
</Properties>
</file>